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"/>
  </p:notesMasterIdLst>
  <p:sldIdLst>
    <p:sldId id="269" r:id="rId2"/>
    <p:sldId id="270" r:id="rId3"/>
  </p:sldIdLst>
  <p:sldSz cx="512064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01">
          <p15:clr>
            <a:srgbClr val="A4A3A4"/>
          </p15:clr>
        </p15:guide>
        <p15:guide id="2" pos="21326">
          <p15:clr>
            <a:srgbClr val="A4A3A4"/>
          </p15:clr>
        </p15:guide>
        <p15:guide id="3" pos="16095">
          <p15:clr>
            <a:srgbClr val="A4A3A4"/>
          </p15:clr>
        </p15:guide>
        <p15:guide id="4" pos="590">
          <p15:clr>
            <a:srgbClr val="A4A3A4"/>
          </p15:clr>
        </p15:guide>
        <p15:guide id="5" pos="10957">
          <p15:clr>
            <a:srgbClr val="A4A3A4"/>
          </p15:clr>
        </p15:guide>
        <p15:guide id="6" pos="299">
          <p15:clr>
            <a:srgbClr val="A4A3A4"/>
          </p15:clr>
        </p15:guide>
        <p15:guide id="7" orient="horz" pos="2304">
          <p15:clr>
            <a:srgbClr val="A4A3A4"/>
          </p15:clr>
        </p15:guide>
        <p15:guide id="8" orient="horz" pos="568">
          <p15:clr>
            <a:srgbClr val="A4A3A4"/>
          </p15:clr>
        </p15:guide>
        <p15:guide id="9" pos="21342">
          <p15:clr>
            <a:srgbClr val="A4A3A4"/>
          </p15:clr>
        </p15:guide>
        <p15:guide id="10" pos="16778">
          <p15:clr>
            <a:srgbClr val="A4A3A4"/>
          </p15:clr>
        </p15:guide>
        <p15:guide id="11" pos="11908">
          <p15:clr>
            <a:srgbClr val="A4A3A4"/>
          </p15:clr>
        </p15:guide>
        <p15:guide id="12" pos="5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ean Gordon" initials="SG [4] [2]" lastIdx="3" clrIdx="6">
    <p:extLst/>
  </p:cmAuthor>
  <p:cmAuthor id="1" name="Sean Gordon" initials="SG" lastIdx="2" clrIdx="0">
    <p:extLst/>
  </p:cmAuthor>
  <p:cmAuthor id="8" name="Sean Gordon" initials="SG [5] [2]" lastIdx="3" clrIdx="7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1" clrIdx="3">
    <p:extLst/>
  </p:cmAuthor>
  <p:cmAuthor id="5" name="Sean Gordon" initials="SG [5]" lastIdx="1" clrIdx="4">
    <p:extLst/>
  </p:cmAuthor>
  <p:cmAuthor id="6" name="Sean Gordon" initials="SG [3] [2]" lastIdx="3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386"/>
    <p:restoredTop sz="93598" autoAdjust="0"/>
  </p:normalViewPr>
  <p:slideViewPr>
    <p:cSldViewPr snapToGrid="0" snapToObjects="1">
      <p:cViewPr>
        <p:scale>
          <a:sx n="195" d="100"/>
          <a:sy n="195" d="100"/>
        </p:scale>
        <p:origin x="-28000" y="-17288"/>
      </p:cViewPr>
      <p:guideLst>
        <p:guide orient="horz" pos="8301"/>
        <p:guide pos="21326"/>
        <p:guide pos="16095"/>
        <p:guide pos="590"/>
        <p:guide pos="10957"/>
        <p:guide pos="299"/>
        <p:guide orient="horz" pos="2304"/>
        <p:guide orient="horz" pos="568"/>
        <p:guide pos="21342"/>
        <p:guide pos="16778"/>
        <p:guide pos="11908"/>
        <p:guide pos="5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commentAuthors" Target="commentAuthors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scgordon/Downloads/evolutionAnalysisV2%20(1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Recommendation Distributions </a:t>
            </a:r>
            <a:r>
              <a:rPr lang="en-US" sz="2400" baseline="0"/>
              <a:t>For Year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SpiralsPerYear!$A$5</c:f>
              <c:strCache>
                <c:ptCount val="1"/>
                <c:pt idx="0">
                  <c:v>Identification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SpiralsPerYear!$B$5:$G$5</c:f>
              <c:numCache>
                <c:formatCode>General</c:formatCode>
                <c:ptCount val="6"/>
                <c:pt idx="0">
                  <c:v>183.0</c:v>
                </c:pt>
                <c:pt idx="1">
                  <c:v>35.0</c:v>
                </c:pt>
                <c:pt idx="2">
                  <c:v>16.0</c:v>
                </c:pt>
                <c:pt idx="3">
                  <c:v>16.0</c:v>
                </c:pt>
                <c:pt idx="4">
                  <c:v>0.0</c:v>
                </c:pt>
                <c:pt idx="5">
                  <c:v>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SpiralsPerYear!$A$6</c:f>
              <c:strCache>
                <c:ptCount val="1"/>
                <c:pt idx="0">
                  <c:v>Discovery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SpiralsPerYear!$B$6:$G$6</c:f>
              <c:numCache>
                <c:formatCode>General</c:formatCode>
                <c:ptCount val="6"/>
                <c:pt idx="0">
                  <c:v>30.0</c:v>
                </c:pt>
                <c:pt idx="1">
                  <c:v>181.0</c:v>
                </c:pt>
                <c:pt idx="2">
                  <c:v>35.0</c:v>
                </c:pt>
                <c:pt idx="3">
                  <c:v>3.0</c:v>
                </c:pt>
                <c:pt idx="4">
                  <c:v>1.0</c:v>
                </c:pt>
                <c:pt idx="5">
                  <c:v>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SpiralsPerYear!$A$7</c:f>
              <c:strCache>
                <c:ptCount val="1"/>
                <c:pt idx="0">
                  <c:v>Evaluation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SpiralsPerYear!$B$7:$G$7</c:f>
              <c:numCache>
                <c:formatCode>General</c:formatCode>
                <c:ptCount val="6"/>
                <c:pt idx="0">
                  <c:v>187.0</c:v>
                </c:pt>
                <c:pt idx="1">
                  <c:v>27.0</c:v>
                </c:pt>
                <c:pt idx="2">
                  <c:v>30.0</c:v>
                </c:pt>
                <c:pt idx="3">
                  <c:v>6.0</c:v>
                </c:pt>
                <c:pt idx="4">
                  <c:v>0.0</c:v>
                </c:pt>
                <c:pt idx="5">
                  <c:v>0.0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SpiralsPerYear!$A$8</c:f>
              <c:strCache>
                <c:ptCount val="1"/>
                <c:pt idx="0">
                  <c:v>Access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SpiralsPerYear!$B$8:$G$8</c:f>
              <c:numCache>
                <c:formatCode>General</c:formatCode>
                <c:ptCount val="6"/>
                <c:pt idx="0">
                  <c:v>223.0</c:v>
                </c:pt>
                <c:pt idx="1">
                  <c:v>27.0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SpiralsPerYear!$A$9</c:f>
              <c:strCache>
                <c:ptCount val="1"/>
                <c:pt idx="0">
                  <c:v>Integration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SpiralsPerYear!$B$9:$G$9</c:f>
              <c:numCache>
                <c:formatCode>General</c:formatCode>
                <c:ptCount val="6"/>
                <c:pt idx="0">
                  <c:v>0.0</c:v>
                </c:pt>
                <c:pt idx="1">
                  <c:v>73.0</c:v>
                </c:pt>
                <c:pt idx="2">
                  <c:v>150.0</c:v>
                </c:pt>
                <c:pt idx="3">
                  <c:v>27.0</c:v>
                </c:pt>
                <c:pt idx="4">
                  <c:v>0.0</c:v>
                </c:pt>
                <c:pt idx="5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69441936"/>
        <c:axId val="1669488000"/>
      </c:lineChart>
      <c:catAx>
        <c:axId val="166944193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9488000"/>
        <c:crosses val="autoZero"/>
        <c:auto val="1"/>
        <c:lblAlgn val="ctr"/>
        <c:lblOffset val="100"/>
        <c:noMultiLvlLbl val="0"/>
      </c:catAx>
      <c:valAx>
        <c:axId val="1669488000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944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2540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4916-2EE5-1540-BD62-1BE903B74790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3391-0F17-3842-A730-62361FAE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56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Thicker number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5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8418-0B28-FE41-92E2-487517FC0C3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2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tiff"/><Relationship Id="rId12" Type="http://schemas.openxmlformats.org/officeDocument/2006/relationships/image" Target="../media/image7.tiff"/><Relationship Id="rId13" Type="http://schemas.openxmlformats.org/officeDocument/2006/relationships/package" Target="../embeddings/Microsoft_Excel_Worksheet1.xlsx"/><Relationship Id="rId14" Type="http://schemas.openxmlformats.org/officeDocument/2006/relationships/image" Target="../media/image13.emf"/><Relationship Id="rId15" Type="http://schemas.openxmlformats.org/officeDocument/2006/relationships/chart" Target="../charts/chart1.xml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.tiff"/><Relationship Id="rId5" Type="http://schemas.openxmlformats.org/officeDocument/2006/relationships/image" Target="../media/image2.tiff"/><Relationship Id="rId6" Type="http://schemas.openxmlformats.org/officeDocument/2006/relationships/image" Target="../media/image14.png"/><Relationship Id="rId7" Type="http://schemas.openxmlformats.org/officeDocument/2006/relationships/image" Target="../media/image8.tiff"/><Relationship Id="rId8" Type="http://schemas.openxmlformats.org/officeDocument/2006/relationships/image" Target="../media/image3.tiff"/><Relationship Id="rId9" Type="http://schemas.openxmlformats.org/officeDocument/2006/relationships/image" Target="../media/image4.tiff"/><Relationship Id="rId10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8207194" y="1003968"/>
            <a:ext cx="34574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Do Community Recommendations Improve Metadata Completeness?</a:t>
            </a:r>
            <a:endParaRPr lang="en-US" sz="9600" dirty="0"/>
          </a:p>
        </p:txBody>
      </p:sp>
      <p:sp>
        <p:nvSpPr>
          <p:cNvPr id="30" name="TextBox 29"/>
          <p:cNvSpPr txBox="1"/>
          <p:nvPr/>
        </p:nvSpPr>
        <p:spPr>
          <a:xfrm>
            <a:off x="12129171" y="3614670"/>
            <a:ext cx="37254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 err="1"/>
              <a:t>scgordon@hdfgroup.org</a:t>
            </a:r>
            <a:r>
              <a:rPr lang="en-US" sz="4000" dirty="0" smtClean="0"/>
              <a:t>), </a:t>
            </a:r>
            <a:r>
              <a:rPr lang="en-US" sz="4000" dirty="0"/>
              <a:t>Ted </a:t>
            </a:r>
            <a:r>
              <a:rPr lang="en-US" sz="4000" dirty="0" err="1" smtClean="0"/>
              <a:t>Habermann</a:t>
            </a:r>
            <a:r>
              <a:rPr lang="en-US" sz="4000" dirty="0" smtClean="0"/>
              <a:t>, and John </a:t>
            </a:r>
            <a:r>
              <a:rPr lang="en-US" sz="4000" dirty="0" err="1" smtClean="0"/>
              <a:t>Kozimor</a:t>
            </a:r>
            <a:r>
              <a:rPr lang="en-US" sz="4000" dirty="0"/>
              <a:t>, The HDF </a:t>
            </a:r>
            <a:r>
              <a:rPr lang="en-US" sz="4000" dirty="0" smtClean="0"/>
              <a:t>Group, Lindsay Powers, USGS  Matt Jones, NCEAS</a:t>
            </a:r>
            <a:endParaRPr lang="en-US" sz="4000" dirty="0"/>
          </a:p>
        </p:txBody>
      </p:sp>
      <p:pic>
        <p:nvPicPr>
          <p:cNvPr id="7" name="Picture 6" descr="logo_bluegreen_txt_mac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3452" y="962430"/>
            <a:ext cx="5584949" cy="29826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38" y="592488"/>
            <a:ext cx="3776237" cy="41084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6103821" y="31697931"/>
            <a:ext cx="4637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NSF-DIBBS Award 1443062</a:t>
            </a:r>
            <a:endParaRPr lang="en-US" sz="3200"/>
          </a:p>
        </p:txBody>
      </p:sp>
      <p:sp>
        <p:nvSpPr>
          <p:cNvPr id="3" name="TextBox 2"/>
          <p:cNvSpPr txBox="1"/>
          <p:nvPr/>
        </p:nvSpPr>
        <p:spPr>
          <a:xfrm>
            <a:off x="955898" y="6910163"/>
            <a:ext cx="4343400" cy="5676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Exactly how records are selected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93332" y="6974796"/>
            <a:ext cx="8686800" cy="629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93332" y="14744675"/>
            <a:ext cx="8686800" cy="629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52525" y="10786380"/>
            <a:ext cx="8686800" cy="629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52525" y="18557461"/>
            <a:ext cx="8686800" cy="629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93332" y="22514554"/>
            <a:ext cx="8686800" cy="629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9298" y="10786380"/>
            <a:ext cx="8686800" cy="629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9298" y="18557461"/>
            <a:ext cx="8686800" cy="629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58491" y="6974796"/>
            <a:ext cx="8686800" cy="629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58491" y="14744675"/>
            <a:ext cx="8686800" cy="629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58491" y="22514554"/>
            <a:ext cx="86868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3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8207194" y="1003968"/>
            <a:ext cx="34574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Do Community Recommendations Improve Metadata Completeness?</a:t>
            </a:r>
            <a:endParaRPr lang="en-US" sz="9600" dirty="0"/>
          </a:p>
        </p:txBody>
      </p:sp>
      <p:sp>
        <p:nvSpPr>
          <p:cNvPr id="30" name="TextBox 29"/>
          <p:cNvSpPr txBox="1"/>
          <p:nvPr/>
        </p:nvSpPr>
        <p:spPr>
          <a:xfrm>
            <a:off x="7166278" y="3151226"/>
            <a:ext cx="37254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 err="1" smtClean="0"/>
              <a:t>scgordon@hdfgroup.org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1</a:t>
            </a:r>
            <a:r>
              <a:rPr lang="en-US" sz="4000" dirty="0" smtClean="0"/>
              <a:t>, </a:t>
            </a:r>
            <a:r>
              <a:rPr lang="en-US" sz="4000" dirty="0"/>
              <a:t>Ted </a:t>
            </a:r>
            <a:r>
              <a:rPr lang="en-US" sz="4000" dirty="0" smtClean="0"/>
              <a:t>Habermann</a:t>
            </a:r>
            <a:r>
              <a:rPr lang="en-US" sz="4000" baseline="-25000" dirty="0" smtClean="0"/>
              <a:t>1, </a:t>
            </a:r>
            <a:r>
              <a:rPr lang="en-US" sz="4000" dirty="0"/>
              <a:t>Matthew B. </a:t>
            </a:r>
            <a:r>
              <a:rPr lang="en-US" sz="4000" dirty="0" smtClean="0"/>
              <a:t>Jones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Ben </a:t>
            </a:r>
            <a:r>
              <a:rPr lang="en-US" sz="4000" dirty="0" smtClean="0"/>
              <a:t>Leinfelder</a:t>
            </a:r>
            <a:r>
              <a:rPr lang="en-US" sz="4000" baseline="-25000" dirty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Bryce </a:t>
            </a:r>
            <a:r>
              <a:rPr lang="en-US" sz="4000" dirty="0" smtClean="0"/>
              <a:t>Mecum</a:t>
            </a:r>
            <a:r>
              <a:rPr lang="en-US" sz="4000" baseline="-25000" dirty="0"/>
              <a:t>2</a:t>
            </a:r>
            <a:r>
              <a:rPr lang="en-US" sz="4000" dirty="0" smtClean="0"/>
              <a:t>, Lindsay </a:t>
            </a:r>
            <a:r>
              <a:rPr lang="en-US" sz="4000" dirty="0"/>
              <a:t>A. </a:t>
            </a:r>
            <a:r>
              <a:rPr lang="en-US" sz="4000" dirty="0" smtClean="0"/>
              <a:t>Powers</a:t>
            </a:r>
            <a:r>
              <a:rPr lang="en-US" sz="4000" baseline="-25000" dirty="0" smtClean="0"/>
              <a:t>3</a:t>
            </a:r>
            <a:r>
              <a:rPr lang="en-US" sz="4000" dirty="0" smtClean="0"/>
              <a:t>, and Peter Slaughter</a:t>
            </a:r>
            <a:r>
              <a:rPr lang="en-US" sz="4000" baseline="-25000" dirty="0"/>
              <a:t>2</a:t>
            </a:r>
            <a:endParaRPr lang="en-US" sz="4000" dirty="0"/>
          </a:p>
          <a:p>
            <a:r>
              <a:rPr lang="en-US" sz="4000" dirty="0" smtClean="0"/>
              <a:t>1. The </a:t>
            </a:r>
            <a:r>
              <a:rPr lang="en-US" sz="4000" dirty="0"/>
              <a:t>HDF </a:t>
            </a:r>
            <a:r>
              <a:rPr lang="en-US" sz="4000" dirty="0" smtClean="0"/>
              <a:t>Group, 2. </a:t>
            </a:r>
            <a:r>
              <a:rPr lang="en-US" sz="4000" dirty="0"/>
              <a:t>National Center for Ecological Analysis and </a:t>
            </a:r>
            <a:r>
              <a:rPr lang="en-US" sz="4000" dirty="0" smtClean="0"/>
              <a:t>Synthesis 3. United States Geological Society</a:t>
            </a:r>
            <a:endParaRPr lang="en-US" sz="4000" dirty="0"/>
          </a:p>
        </p:txBody>
      </p:sp>
      <p:pic>
        <p:nvPicPr>
          <p:cNvPr id="7" name="Picture 6" descr="logo_bluegreen_txt_mac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896" y="2260688"/>
            <a:ext cx="4327164" cy="231095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938" y="592488"/>
            <a:ext cx="3776237" cy="41084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6103821" y="31697931"/>
            <a:ext cx="4637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NSF-DIBBS Award 1443062</a:t>
            </a:r>
            <a:endParaRPr lang="en-US" sz="3200"/>
          </a:p>
        </p:txBody>
      </p:sp>
      <p:sp>
        <p:nvSpPr>
          <p:cNvPr id="12" name="TextBox 11"/>
          <p:cNvSpPr txBox="1"/>
          <p:nvPr/>
        </p:nvSpPr>
        <p:spPr>
          <a:xfrm>
            <a:off x="46103821" y="943777"/>
            <a:ext cx="5584949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IN23C-1785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98" y="30378400"/>
            <a:ext cx="3556000" cy="254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88934" y="4918761"/>
            <a:ext cx="14629163" cy="14382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</a:t>
            </a:r>
          </a:p>
          <a:p>
            <a:r>
              <a:rPr lang="en-US" sz="4400" dirty="0" smtClean="0"/>
              <a:t>Utilized </a:t>
            </a:r>
            <a:r>
              <a:rPr lang="en-US" sz="4400" dirty="0" err="1" smtClean="0"/>
              <a:t>DataONE’s</a:t>
            </a:r>
            <a:r>
              <a:rPr lang="en-US" sz="4400" dirty="0" smtClean="0"/>
              <a:t> SOLR index via a python sampling tool to select 250 </a:t>
            </a:r>
            <a:r>
              <a:rPr lang="en-US" sz="4400" dirty="0" smtClean="0"/>
              <a:t>metadata records </a:t>
            </a:r>
            <a:r>
              <a:rPr lang="en-US" sz="4400" dirty="0" smtClean="0"/>
              <a:t>created during </a:t>
            </a:r>
            <a:r>
              <a:rPr lang="en-US" sz="4400" dirty="0"/>
              <a:t>each year </a:t>
            </a:r>
            <a:r>
              <a:rPr lang="en-US" sz="4400" dirty="0" smtClean="0"/>
              <a:t>2005-2016 from </a:t>
            </a:r>
            <a:r>
              <a:rPr lang="en-US" sz="4400" dirty="0" smtClean="0"/>
              <a:t>the Long Range Ecological Network. </a:t>
            </a:r>
            <a:r>
              <a:rPr lang="en-US" sz="4400" dirty="0" smtClean="0"/>
              <a:t>LTER uses the Ecological </a:t>
            </a:r>
            <a:r>
              <a:rPr lang="en-US" sz="4400" dirty="0"/>
              <a:t>Markup </a:t>
            </a:r>
            <a:r>
              <a:rPr lang="en-US" sz="4400" dirty="0" smtClean="0"/>
              <a:t>Language (EML) metadata dialect.</a:t>
            </a:r>
            <a:endParaRPr lang="en-US" sz="4400" dirty="0"/>
          </a:p>
          <a:p>
            <a:endParaRPr lang="en-US" sz="4000" dirty="0" smtClean="0"/>
          </a:p>
          <a:p>
            <a:r>
              <a:rPr lang="en-US" sz="4000" dirty="0" smtClean="0"/>
              <a:t>Created collections based on year of </a:t>
            </a:r>
            <a:r>
              <a:rPr lang="en-US" sz="4000" dirty="0" smtClean="0"/>
              <a:t>creation. Each collection has</a:t>
            </a:r>
            <a:endParaRPr lang="en-US" sz="4000" dirty="0" smtClean="0"/>
          </a:p>
          <a:p>
            <a:r>
              <a:rPr lang="en-US" sz="4000" dirty="0" smtClean="0"/>
              <a:t>Used XSL rubrics to determine </a:t>
            </a:r>
            <a:r>
              <a:rPr lang="en-US" sz="4000" dirty="0" smtClean="0"/>
              <a:t>conceptual content existence for each record.</a:t>
            </a:r>
            <a:endParaRPr lang="en-US" sz="4000" dirty="0" smtClean="0"/>
          </a:p>
          <a:p>
            <a:endParaRPr lang="en-US" sz="4000" dirty="0" smtClean="0"/>
          </a:p>
          <a:p>
            <a:r>
              <a:rPr lang="en-US" sz="4000" dirty="0" smtClean="0"/>
              <a:t>Analyzed results for completeness of 25 concepts from the five documentation use cases of LTER: Identification, Discovery, Evaluation, Access, and Integration In the Recommendations Analysis Dashboard</a:t>
            </a:r>
            <a:r>
              <a:rPr lang="en-US" sz="4000" baseline="-25000" dirty="0" smtClean="0"/>
              <a:t>1 </a:t>
            </a:r>
            <a:r>
              <a:rPr lang="en-US" sz="4000" dirty="0" smtClean="0"/>
              <a:t>for each years collection</a:t>
            </a:r>
            <a:r>
              <a:rPr lang="en-US" sz="4000" dirty="0" smtClean="0"/>
              <a:t>.  As shown below, the dialect and recommendation have no gap. There are no missing concepts. LTER created their recommendation for use with the EML dialect.</a:t>
            </a:r>
            <a:endParaRPr lang="en-US" sz="4000" dirty="0"/>
          </a:p>
          <a:p>
            <a:endParaRPr lang="en-US" sz="4000" dirty="0" smtClean="0"/>
          </a:p>
          <a:p>
            <a:r>
              <a:rPr lang="en-US" sz="4000" dirty="0" smtClean="0"/>
              <a:t>Comparison of analyses across time periods by collection completeness of particular concepts and particular use </a:t>
            </a:r>
            <a:r>
              <a:rPr lang="en-US" sz="4000" dirty="0" smtClean="0"/>
              <a:t>cases using metadata evolution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analysis variations.</a:t>
            </a:r>
            <a:endParaRPr lang="en-US" sz="4000" dirty="0" smtClean="0"/>
          </a:p>
          <a:p>
            <a:endParaRPr lang="en-US" sz="4000" dirty="0" smtClean="0"/>
          </a:p>
          <a:p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35137893" y="15901949"/>
            <a:ext cx="14120435" cy="6195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Observations</a:t>
            </a:r>
          </a:p>
          <a:p>
            <a:r>
              <a:rPr lang="en-US" sz="3600" dirty="0" smtClean="0"/>
              <a:t>No clear linear progression towards completeness of any concept or use </a:t>
            </a:r>
            <a:r>
              <a:rPr lang="en-US" sz="3600" dirty="0" smtClean="0"/>
              <a:t>case over time.</a:t>
            </a:r>
            <a:endParaRPr lang="en-US" sz="3600" dirty="0" smtClean="0"/>
          </a:p>
          <a:p>
            <a:endParaRPr lang="en-US" sz="3600" dirty="0" smtClean="0"/>
          </a:p>
          <a:p>
            <a:r>
              <a:rPr lang="en-US" sz="3600" dirty="0" smtClean="0"/>
              <a:t>Clear adherence to dialect schema </a:t>
            </a:r>
            <a:r>
              <a:rPr lang="en-US" sz="3600" dirty="0" smtClean="0"/>
              <a:t>required elements.</a:t>
            </a:r>
            <a:endParaRPr lang="en-US" sz="3600" dirty="0" smtClean="0"/>
          </a:p>
          <a:p>
            <a:endParaRPr lang="en-US" sz="3600" dirty="0" smtClean="0"/>
          </a:p>
          <a:p>
            <a:r>
              <a:rPr lang="en-US" sz="3600" dirty="0" smtClean="0"/>
              <a:t>Having a community recommendation is necessary but not sufficient for </a:t>
            </a:r>
            <a:r>
              <a:rPr lang="en-US" sz="3600" dirty="0" smtClean="0"/>
              <a:t>complete metadata </a:t>
            </a:r>
            <a:r>
              <a:rPr lang="en-US" sz="3600" dirty="0" smtClean="0"/>
              <a:t>records in </a:t>
            </a:r>
            <a:r>
              <a:rPr lang="en-US" sz="3600" dirty="0" smtClean="0"/>
              <a:t>a collection.</a:t>
            </a:r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5153891" y="31462641"/>
            <a:ext cx="20199927" cy="1640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See </a:t>
            </a:r>
            <a:r>
              <a:rPr lang="en-US" sz="2800" dirty="0"/>
              <a:t>bottom third of </a:t>
            </a:r>
            <a:r>
              <a:rPr lang="en-US" sz="2800" dirty="0">
                <a:cs typeface="Calibri"/>
              </a:rPr>
              <a:t>Evaluating and Evolving Metadata in Multiple Dialects, </a:t>
            </a:r>
            <a:r>
              <a:rPr lang="en-US" sz="2800" dirty="0" smtClean="0">
                <a:cs typeface="Calibri"/>
              </a:rPr>
              <a:t>IN23C-1781 for a description</a:t>
            </a:r>
            <a:endParaRPr lang="en-US" sz="2800" dirty="0"/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153891" y="31990318"/>
            <a:ext cx="20199927" cy="1640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2. See top right </a:t>
            </a:r>
            <a:r>
              <a:rPr lang="en-US" sz="2800" dirty="0"/>
              <a:t>of </a:t>
            </a:r>
            <a:r>
              <a:rPr lang="en-US" sz="2800" dirty="0">
                <a:cs typeface="Calibri"/>
              </a:rPr>
              <a:t>Evaluating and Evolving Metadata in Multiple Dialects, </a:t>
            </a:r>
            <a:r>
              <a:rPr lang="en-US" sz="2800" dirty="0" smtClean="0">
                <a:cs typeface="Calibri"/>
              </a:rPr>
              <a:t>IN23C-1781 for a description</a:t>
            </a:r>
            <a:endParaRPr lang="en-US" sz="2800" dirty="0"/>
          </a:p>
          <a:p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10995" y="4868300"/>
            <a:ext cx="13734000" cy="9959158"/>
          </a:xfrm>
          <a:prstGeom prst="rect">
            <a:avLst/>
          </a:prstGeom>
          <a:ln>
            <a:noFill/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93465" y="15097777"/>
            <a:ext cx="6651531" cy="482333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10995" y="20645370"/>
            <a:ext cx="6651531" cy="482333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02287" y="26054005"/>
            <a:ext cx="6651531" cy="482333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93464" y="26054005"/>
            <a:ext cx="6651531" cy="482333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793465" y="20645370"/>
            <a:ext cx="6651531" cy="4823333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05784"/>
              </p:ext>
            </p:extLst>
          </p:nvPr>
        </p:nvGraphicFramePr>
        <p:xfrm>
          <a:off x="955898" y="18110229"/>
          <a:ext cx="15062200" cy="4869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Worksheet" r:id="rId13" imgW="15062200" imgH="7569200" progId="Excel.Sheet.12">
                  <p:embed/>
                </p:oleObj>
              </mc:Choice>
              <mc:Fallback>
                <p:oleObj name="Worksheet" r:id="rId13" imgW="15062200" imgH="7569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55898" y="18110229"/>
                        <a:ext cx="15062200" cy="4869041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8710995" y="17005729"/>
            <a:ext cx="7082470" cy="3443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</a:t>
            </a:r>
            <a:r>
              <a:rPr lang="en-US" smtClean="0"/>
              <a:t>ach </a:t>
            </a:r>
            <a:r>
              <a:rPr lang="en-US" dirty="0" smtClean="0"/>
              <a:t>Use </a:t>
            </a:r>
            <a:r>
              <a:rPr lang="en-US" smtClean="0"/>
              <a:t>Case’s Concepts through time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5137894" y="21835386"/>
            <a:ext cx="14120434" cy="5641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Quality Review</a:t>
            </a:r>
          </a:p>
          <a:p>
            <a:endParaRPr lang="en-US" sz="3600" dirty="0" smtClean="0"/>
          </a:p>
          <a:p>
            <a:r>
              <a:rPr lang="en-US" sz="3600" dirty="0" smtClean="0"/>
              <a:t>Unclear if records are the finished version for that year, or merely an early saved draft. Records may have varying degrees of </a:t>
            </a:r>
            <a:r>
              <a:rPr lang="en-US" sz="3600" dirty="0" smtClean="0"/>
              <a:t>active development.</a:t>
            </a:r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Doesn’t follow a specific set of records through time</a:t>
            </a:r>
          </a:p>
          <a:p>
            <a:endParaRPr lang="en-US" sz="3600" dirty="0"/>
          </a:p>
          <a:p>
            <a:r>
              <a:rPr lang="en-US" sz="3600" dirty="0" smtClean="0"/>
              <a:t>Could reduce the time period to get only records submitted in October-December</a:t>
            </a:r>
            <a:endParaRPr lang="en-US" sz="3600" dirty="0"/>
          </a:p>
        </p:txBody>
      </p:sp>
      <p:sp>
        <p:nvSpPr>
          <p:cNvPr id="26" name="TextBox 25"/>
          <p:cNvSpPr txBox="1"/>
          <p:nvPr/>
        </p:nvSpPr>
        <p:spPr>
          <a:xfrm>
            <a:off x="35137894" y="28069931"/>
            <a:ext cx="14120434" cy="367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Questions</a:t>
            </a:r>
            <a:endParaRPr lang="en-US" dirty="0" smtClean="0"/>
          </a:p>
          <a:p>
            <a:r>
              <a:rPr lang="en-US" sz="4000" dirty="0" smtClean="0"/>
              <a:t>Does recommendations based guidance aid curation efforts to improve a communities metadata completeness</a:t>
            </a:r>
            <a:r>
              <a:rPr lang="en-US" sz="4000" dirty="0" smtClean="0"/>
              <a:t>?</a:t>
            </a:r>
          </a:p>
          <a:p>
            <a:endParaRPr lang="en-US" sz="4000" dirty="0"/>
          </a:p>
          <a:p>
            <a:r>
              <a:rPr lang="en-US" sz="4000" dirty="0" smtClean="0"/>
              <a:t>What happened in </a:t>
            </a:r>
            <a:endParaRPr lang="en-US" sz="4000" dirty="0"/>
          </a:p>
        </p:txBody>
      </p:sp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6561666"/>
              </p:ext>
            </p:extLst>
          </p:nvPr>
        </p:nvGraphicFramePr>
        <p:xfrm>
          <a:off x="35137892" y="4868300"/>
          <a:ext cx="14120437" cy="10440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</p:spTree>
    <p:extLst>
      <p:ext uri="{BB962C8B-B14F-4D97-AF65-F5344CB8AC3E}">
        <p14:creationId xmlns:p14="http://schemas.microsoft.com/office/powerpoint/2010/main" val="8392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10745</TotalTime>
  <Words>407</Words>
  <Application>Microsoft Macintosh PowerPoint</Application>
  <PresentationFormat>Custom</PresentationFormat>
  <Paragraphs>44</Paragraphs>
  <Slides>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Calibri</vt:lpstr>
      <vt:lpstr>Calibri Light</vt:lpstr>
      <vt:lpstr>Mangal</vt:lpstr>
      <vt:lpstr>Arial</vt:lpstr>
      <vt:lpstr>Office Theme</vt:lpstr>
      <vt:lpstr>Microsoft Excel Worksheet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253</cp:revision>
  <dcterms:created xsi:type="dcterms:W3CDTF">2015-11-23T22:19:17Z</dcterms:created>
  <dcterms:modified xsi:type="dcterms:W3CDTF">2016-11-23T23:09:31Z</dcterms:modified>
</cp:coreProperties>
</file>